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329" r:id="rId3"/>
    <p:sldId id="257" r:id="rId4"/>
    <p:sldId id="291" r:id="rId5"/>
    <p:sldId id="273" r:id="rId6"/>
    <p:sldId id="280" r:id="rId7"/>
    <p:sldId id="278" r:id="rId8"/>
    <p:sldId id="265" r:id="rId9"/>
    <p:sldId id="333" r:id="rId10"/>
    <p:sldId id="266"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5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0C3653-AD3D-469F-8C67-EBD41D1E64B7}" type="datetimeFigureOut">
              <a:rPr lang="en-US" smtClean="0"/>
              <a:t>10/4/2019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FA52B3-FD1E-4821-AFD3-C53F209085F2}" type="slidenum">
              <a:rPr lang="en-US" smtClean="0"/>
              <a:t>‹Nr.›</a:t>
            </a:fld>
            <a:endParaRPr lang="en-US"/>
          </a:p>
        </p:txBody>
      </p:sp>
      <p:pic>
        <p:nvPicPr>
          <p:cNvPr id="6" name="Picture 2" descr="C:\Users\user\Desktop\european unio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815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10/4/2019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‹Nr.›</a:t>
            </a:fld>
            <a:endParaRPr lang="en-US"/>
          </a:p>
        </p:txBody>
      </p:sp>
    </p:spTree>
    <p:extLst>
      <p:ext uri="{BB962C8B-B14F-4D97-AF65-F5344CB8AC3E}">
        <p14:creationId xmlns:p14="http://schemas.microsoft.com/office/powerpoint/2010/main" val="58633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a:t> </a:t>
            </a:r>
            <a:r>
              <a:rPr lang="en-US" sz="1600" b="0" dirty="0"/>
              <a:t>Promoting youth employment in remote areas in Jordan -(Job Jo)</a:t>
            </a:r>
          </a:p>
          <a:p>
            <a:pPr algn="ctr"/>
            <a:r>
              <a:rPr lang="en-US" sz="1600" b="0" dirty="0"/>
              <a:t> 598428-EPP-1-2018-1-JO-EPPKA2-CBHE-JP </a:t>
            </a:r>
          </a:p>
        </p:txBody>
      </p:sp>
      <p:pic>
        <p:nvPicPr>
          <p:cNvPr id="9" name="Picture 2" descr="C:\Users\user\Desktop\european unio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‹Nr.›</a:t>
            </a:fld>
            <a:endParaRPr lang="en-GB"/>
          </a:p>
        </p:txBody>
      </p:sp>
      <p:pic>
        <p:nvPicPr>
          <p:cNvPr id="8"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7"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‹Nr.›</a:t>
            </a:fld>
            <a:endParaRPr lang="en-GB"/>
          </a:p>
        </p:txBody>
      </p:sp>
      <p:pic>
        <p:nvPicPr>
          <p:cNvPr id="6"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user\Desktop\european unio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7"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‹Nr.›</a:t>
            </a:fld>
            <a:endParaRPr lang="en-GB"/>
          </a:p>
        </p:txBody>
      </p:sp>
      <p:pic>
        <p:nvPicPr>
          <p:cNvPr id="8"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‹Nr.›</a:t>
            </a:fld>
            <a:endParaRPr lang="en-GB"/>
          </a:p>
        </p:txBody>
      </p:sp>
      <p:pic>
        <p:nvPicPr>
          <p:cNvPr id="10"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‹Nr.›</a:t>
            </a:fld>
            <a:endParaRPr lang="en-GB"/>
          </a:p>
        </p:txBody>
      </p:sp>
      <p:pic>
        <p:nvPicPr>
          <p:cNvPr id="6"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‹Nr.›</a:t>
            </a:fld>
            <a:endParaRPr lang="en-GB"/>
          </a:p>
        </p:txBody>
      </p:sp>
      <p:pic>
        <p:nvPicPr>
          <p:cNvPr id="5"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04/10/2019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‹Nr.›</a:t>
            </a:fld>
            <a:endParaRPr lang="en-GB"/>
          </a:p>
        </p:txBody>
      </p:sp>
      <p:pic>
        <p:nvPicPr>
          <p:cNvPr id="8" name="Picture 2" descr="C:\Users\user\Desktop\european union.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04/10/2019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‹Nr.›</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A8D8FB-5906-454C-93B2-9B990D5AB120}"/>
              </a:ext>
            </a:extLst>
          </p:cNvPr>
          <p:cNvSpPr txBox="1"/>
          <p:nvPr/>
        </p:nvSpPr>
        <p:spPr>
          <a:xfrm>
            <a:off x="35496" y="1772816"/>
            <a:ext cx="5292080" cy="2123658"/>
          </a:xfrm>
          <a:prstGeom prst="rect">
            <a:avLst/>
          </a:prstGeom>
          <a:noFill/>
        </p:spPr>
        <p:txBody>
          <a:bodyPr wrap="square" rtlCol="0">
            <a:spAutoFit/>
          </a:bodyPr>
          <a:lstStyle/>
          <a:p>
            <a:endParaRPr lang="en-US" sz="3300"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endParaRPr>
          </a:p>
          <a:p>
            <a:pPr algn="ctr"/>
            <a:r>
              <a:rPr lang="en-US" sz="3300"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 </a:t>
            </a:r>
            <a:r>
              <a:rPr lang="en-GB" sz="3300" b="1"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JOB PREPARATION AND </a:t>
            </a:r>
          </a:p>
          <a:p>
            <a:pPr algn="ctr"/>
            <a:r>
              <a:rPr lang="en-GB" sz="3300" b="1"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CAREER DEVELOPMENT</a:t>
            </a:r>
          </a:p>
          <a:p>
            <a:pPr algn="ctr"/>
            <a:endParaRPr lang="en-US" sz="3300" b="1"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2" name="Rectangle 1"/>
          <p:cNvSpPr/>
          <p:nvPr/>
        </p:nvSpPr>
        <p:spPr>
          <a:xfrm>
            <a:off x="4456170" y="4869160"/>
            <a:ext cx="3303661" cy="646331"/>
          </a:xfrm>
          <a:prstGeom prst="rect">
            <a:avLst/>
          </a:prstGeom>
        </p:spPr>
        <p:txBody>
          <a:bodyPr wrap="none">
            <a:spAutoFit/>
          </a:bodyPr>
          <a:lstStyle/>
          <a:p>
            <a:pPr algn="ctr"/>
            <a:r>
              <a:rPr lang="en-US" sz="3600" dirty="0" smtClean="0">
                <a:solidFill>
                  <a:schemeClr val="tx1">
                    <a:lumMod val="50000"/>
                    <a:lumOff val="50000"/>
                  </a:schemeClr>
                </a:solidFill>
                <a:effectLst>
                  <a:outerShdw blurRad="38100" dist="38100" dir="2700000" algn="tl">
                    <a:srgbClr val="000000">
                      <a:alpha val="43137"/>
                    </a:srgbClr>
                  </a:outerShdw>
                </a:effectLst>
                <a:cs typeface="Times New Roman" panose="02020603050405020304" pitchFamily="18" charset="0"/>
              </a:rPr>
              <a:t>Dr. Oleg Krikotov</a:t>
            </a:r>
          </a:p>
        </p:txBody>
      </p:sp>
    </p:spTree>
    <p:extLst>
      <p:ext uri="{BB962C8B-B14F-4D97-AF65-F5344CB8AC3E}">
        <p14:creationId xmlns:p14="http://schemas.microsoft.com/office/powerpoint/2010/main" val="1400942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450814" y="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IV. What does the employer </a:t>
            </a:r>
            <a:endParaRPr lang="en-GB"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a:p>
            <a:r>
              <a:rPr lang="en-GB"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get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out of hiring a student?</a:t>
            </a:r>
            <a:endPar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pic>
        <p:nvPicPr>
          <p:cNvPr id="5" name="Bild 1" descr="https://www.newventuresbc.com/wp/wp-content/uploads/2019/01/Hire_a_BC_student_eligibility.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772816"/>
            <a:ext cx="5712097" cy="3628653"/>
          </a:xfrm>
          <a:prstGeom prst="rect">
            <a:avLst/>
          </a:prstGeom>
          <a:noFill/>
          <a:ln>
            <a:noFill/>
          </a:ln>
        </p:spPr>
      </p:pic>
    </p:spTree>
    <p:extLst>
      <p:ext uri="{BB962C8B-B14F-4D97-AF65-F5344CB8AC3E}">
        <p14:creationId xmlns:p14="http://schemas.microsoft.com/office/powerpoint/2010/main" val="16191752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73012"/>
            <a:ext cx="8229600" cy="4880324"/>
          </a:xfrm>
        </p:spPr>
        <p:txBody>
          <a:bodyPr>
            <a:normAutofit fontScale="62500" lnSpcReduction="20000"/>
          </a:bodyPr>
          <a:lstStyle/>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GB" sz="3800" dirty="0">
                <a:solidFill>
                  <a:schemeClr val="tx1">
                    <a:lumMod val="75000"/>
                    <a:lumOff val="25000"/>
                  </a:schemeClr>
                </a:solidFill>
                <a:cs typeface="Times New Roman" panose="02020603050405020304" pitchFamily="18" charset="0"/>
              </a:rPr>
              <a:t>Among the positive aspects of hiring students are the following:</a:t>
            </a:r>
          </a:p>
          <a:p>
            <a:pPr marL="0" indent="0">
              <a:buNone/>
            </a:pPr>
            <a:r>
              <a:rPr lang="en-GB" sz="3800" dirty="0">
                <a:solidFill>
                  <a:schemeClr val="tx1">
                    <a:lumMod val="75000"/>
                    <a:lumOff val="25000"/>
                  </a:schemeClr>
                </a:solidFill>
                <a:cs typeface="Times New Roman" panose="02020603050405020304" pitchFamily="18" charset="0"/>
              </a:rPr>
              <a:t>1. the absence of the majority of stereotypes inherent to experienced employees and the presence of a strong desire for innovation and research interest;</a:t>
            </a:r>
          </a:p>
          <a:p>
            <a:pPr marL="0" indent="0">
              <a:buNone/>
            </a:pPr>
            <a:r>
              <a:rPr lang="en-GB" sz="3800" dirty="0">
                <a:solidFill>
                  <a:schemeClr val="tx1">
                    <a:lumMod val="75000"/>
                    <a:lumOff val="25000"/>
                  </a:schemeClr>
                </a:solidFill>
                <a:cs typeface="Times New Roman" panose="02020603050405020304" pitchFamily="18" charset="0"/>
              </a:rPr>
              <a:t>2. social and professional mobility;</a:t>
            </a:r>
          </a:p>
          <a:p>
            <a:pPr marL="0" indent="0">
              <a:buNone/>
            </a:pPr>
            <a:r>
              <a:rPr lang="en-GB" sz="3800" dirty="0">
                <a:solidFill>
                  <a:schemeClr val="tx1">
                    <a:lumMod val="75000"/>
                    <a:lumOff val="25000"/>
                  </a:schemeClr>
                </a:solidFill>
                <a:cs typeface="Times New Roman" panose="02020603050405020304" pitchFamily="18" charset="0"/>
              </a:rPr>
              <a:t>3. non-material interest (job satisfaction, ambitions, etc.) and material interest - to get even small but hand-made money that makes them independent and independent from their parents;</a:t>
            </a:r>
          </a:p>
          <a:p>
            <a:pPr marL="0" indent="0">
              <a:buNone/>
            </a:pPr>
            <a:r>
              <a:rPr lang="en-GB" sz="3800" dirty="0">
                <a:solidFill>
                  <a:schemeClr val="tx1">
                    <a:lumMod val="75000"/>
                    <a:lumOff val="25000"/>
                  </a:schemeClr>
                </a:solidFill>
                <a:cs typeface="Times New Roman" panose="02020603050405020304" pitchFamily="18" charset="0"/>
              </a:rPr>
              <a:t>4. higher loyalty of young specialists "brought up" within the company and focus on its results as compared to specialists with work experience and coming from the labor market.</a:t>
            </a:r>
          </a:p>
          <a:p>
            <a:pPr marL="0" indent="0">
              <a:buNone/>
            </a:pPr>
            <a:r>
              <a:rPr lang="en-GB" sz="3800" dirty="0">
                <a:solidFill>
                  <a:schemeClr val="tx1">
                    <a:lumMod val="75000"/>
                    <a:lumOff val="25000"/>
                  </a:schemeClr>
                </a:solidFill>
                <a:cs typeface="Times New Roman" panose="02020603050405020304" pitchFamily="18" charset="0"/>
              </a:rPr>
              <a:t>Disadvantages as following:</a:t>
            </a: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US" dirty="0">
                <a:solidFill>
                  <a:schemeClr val="bg1">
                    <a:lumMod val="95000"/>
                  </a:schemeClr>
                </a:solidFill>
              </a:rPr>
              <a:t>WP4 Leader: ISLA</a:t>
            </a:r>
            <a:endParaRPr lang="en-GB" dirty="0">
              <a:solidFill>
                <a:schemeClr val="bg1">
                  <a:lumMod val="95000"/>
                </a:schemeClr>
              </a:solidFill>
            </a:endParaRPr>
          </a:p>
        </p:txBody>
      </p:sp>
      <p:sp>
        <p:nvSpPr>
          <p:cNvPr id="6" name="Title 1"/>
          <p:cNvSpPr txBox="1">
            <a:spLocks/>
          </p:cNvSpPr>
          <p:nvPr/>
        </p:nvSpPr>
        <p:spPr>
          <a:xfrm>
            <a:off x="457200" y="267513"/>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IV. What does the employer </a:t>
            </a:r>
          </a:p>
          <a:p>
            <a:r>
              <a:rPr lang="en-GB"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get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out of hiring a student?</a:t>
            </a:r>
          </a:p>
          <a:p>
            <a:r>
              <a:rPr lang="en-US"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US"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Tree>
    <p:extLst>
      <p:ext uri="{BB962C8B-B14F-4D97-AF65-F5344CB8AC3E}">
        <p14:creationId xmlns:p14="http://schemas.microsoft.com/office/powerpoint/2010/main" val="38282173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51930"/>
            <a:ext cx="8229600" cy="4829398"/>
          </a:xfrm>
        </p:spPr>
        <p:txBody>
          <a:bodyPr>
            <a:normAutofit fontScale="55000" lnSpcReduction="20000"/>
          </a:bodyPr>
          <a:lstStyle/>
          <a:p>
            <a:pPr marL="0" indent="0">
              <a:buNone/>
            </a:pPr>
            <a:r>
              <a:rPr lang="en-GB" sz="4400" dirty="0">
                <a:solidFill>
                  <a:schemeClr val="tx1">
                    <a:lumMod val="75000"/>
                    <a:lumOff val="25000"/>
                  </a:schemeClr>
                </a:solidFill>
                <a:cs typeface="Times New Roman" panose="02020603050405020304" pitchFamily="18" charset="0"/>
              </a:rPr>
              <a:t>1. Students require special control and attention. </a:t>
            </a:r>
          </a:p>
          <a:p>
            <a:pPr marL="0" indent="0">
              <a:buNone/>
            </a:pPr>
            <a:r>
              <a:rPr lang="en-GB" sz="4400" dirty="0">
                <a:solidFill>
                  <a:schemeClr val="tx1">
                    <a:lumMod val="75000"/>
                    <a:lumOff val="25000"/>
                  </a:schemeClr>
                </a:solidFill>
                <a:cs typeface="Times New Roman" panose="02020603050405020304" pitchFamily="18" charset="0"/>
              </a:rPr>
              <a:t>2. The unpredictability of the result of cooperation with students (they may leave for competitors, just leave the country);</a:t>
            </a:r>
          </a:p>
          <a:p>
            <a:pPr marL="0" indent="0">
              <a:buNone/>
            </a:pPr>
            <a:r>
              <a:rPr lang="en-GB" sz="4400" dirty="0">
                <a:solidFill>
                  <a:schemeClr val="tx1">
                    <a:lumMod val="75000"/>
                    <a:lumOff val="25000"/>
                  </a:schemeClr>
                </a:solidFill>
                <a:cs typeface="Times New Roman" panose="02020603050405020304" pitchFamily="18" charset="0"/>
              </a:rPr>
              <a:t>3. Graduation crisis;</a:t>
            </a:r>
          </a:p>
          <a:p>
            <a:pPr marL="0" indent="0">
              <a:buNone/>
            </a:pPr>
            <a:r>
              <a:rPr lang="en-GB" sz="4400" dirty="0">
                <a:solidFill>
                  <a:schemeClr val="tx1">
                    <a:lumMod val="75000"/>
                    <a:lumOff val="25000"/>
                  </a:schemeClr>
                </a:solidFill>
                <a:cs typeface="Times New Roman" panose="02020603050405020304" pitchFamily="18" charset="0"/>
              </a:rPr>
              <a:t>4. The student's detachment and sense of temporary status, lack of identification with the company and, as a consequence, excessive tension of the team;</a:t>
            </a:r>
          </a:p>
          <a:p>
            <a:pPr marL="0" indent="0">
              <a:buNone/>
            </a:pPr>
            <a:r>
              <a:rPr lang="en-GB" sz="4400" dirty="0">
                <a:solidFill>
                  <a:schemeClr val="tx1">
                    <a:lumMod val="75000"/>
                    <a:lumOff val="25000"/>
                  </a:schemeClr>
                </a:solidFill>
                <a:cs typeface="Times New Roman" panose="02020603050405020304" pitchFamily="18" charset="0"/>
              </a:rPr>
              <a:t>5. Insufficient ability to manage oneself and others.</a:t>
            </a:r>
          </a:p>
          <a:p>
            <a:pPr marL="0" indent="0">
              <a:buNone/>
            </a:pPr>
            <a:endParaRPr lang="en-US" sz="4200" dirty="0" smtClean="0">
              <a:solidFill>
                <a:schemeClr val="tx1">
                  <a:lumMod val="75000"/>
                  <a:lumOff val="25000"/>
                </a:schemeClr>
              </a:solidFill>
              <a:cs typeface="Times New Roman" panose="02020603050405020304" pitchFamily="18" charset="0"/>
            </a:endParaRP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US" dirty="0">
                <a:solidFill>
                  <a:schemeClr val="bg1">
                    <a:lumMod val="95000"/>
                  </a:schemeClr>
                </a:solidFill>
              </a:rPr>
              <a:t>WP5 Leader: </a:t>
            </a:r>
            <a:r>
              <a:rPr lang="en-US" dirty="0" smtClean="0">
                <a:solidFill>
                  <a:schemeClr val="bg1">
                    <a:lumMod val="95000"/>
                  </a:schemeClr>
                </a:solidFill>
              </a:rPr>
              <a:t>UJ</a:t>
            </a:r>
            <a:endParaRPr lang="en-GB" dirty="0">
              <a:solidFill>
                <a:schemeClr val="bg1">
                  <a:lumMod val="95000"/>
                </a:schemeClr>
              </a:solidFill>
            </a:endParaRPr>
          </a:p>
        </p:txBody>
      </p:sp>
      <p:sp>
        <p:nvSpPr>
          <p:cNvPr id="6"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IV. What does the employer </a:t>
            </a:r>
          </a:p>
          <a:p>
            <a:r>
              <a:rPr lang="en-GB" sz="24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get </a:t>
            </a:r>
            <a:r>
              <a:rPr lang="en-GB" sz="24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out of hiring a student?</a:t>
            </a:r>
          </a:p>
          <a:p>
            <a:r>
              <a:rPr lang="en-US" sz="30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US" sz="30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sz="30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Tree>
    <p:extLst>
      <p:ext uri="{BB962C8B-B14F-4D97-AF65-F5344CB8AC3E}">
        <p14:creationId xmlns:p14="http://schemas.microsoft.com/office/powerpoint/2010/main" val="23732472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251520" y="1536328"/>
            <a:ext cx="8208912" cy="4524315"/>
          </a:xfrm>
          <a:prstGeom prst="rect">
            <a:avLst/>
          </a:prstGeom>
          <a:noFill/>
          <a:scene3d>
            <a:camera prst="obliqueTopRight"/>
            <a:lightRig rig="threePt" dir="t"/>
          </a:scene3d>
          <a:sp3d>
            <a:bevelT prst="angle"/>
          </a:sp3d>
        </p:spPr>
        <p:txBody>
          <a:bodyPr wrap="square" rtlCol="0">
            <a:spAutoFit/>
          </a:bodyPr>
          <a:lstStyle/>
          <a:p>
            <a:pPr algn="ctr"/>
            <a:r>
              <a:rPr lang="en-GB" sz="7200" dirty="0" smtClean="0">
                <a:solidFill>
                  <a:schemeClr val="bg1">
                    <a:lumMod val="65000"/>
                    <a:lumOff val="35000"/>
                  </a:schemeClr>
                </a:solidFill>
                <a:effectLst>
                  <a:outerShdw blurRad="38100" dist="38100" dir="2700000" algn="tl">
                    <a:srgbClr val="000000">
                      <a:alpha val="43137"/>
                    </a:srgbClr>
                  </a:outerShdw>
                </a:effectLst>
                <a:latin typeface="+mj-lt"/>
              </a:rPr>
              <a:t>THANK</a:t>
            </a:r>
          </a:p>
          <a:p>
            <a:pPr algn="ctr"/>
            <a:r>
              <a:rPr lang="en-GB" sz="7200" dirty="0" smtClean="0">
                <a:solidFill>
                  <a:schemeClr val="bg1">
                    <a:lumMod val="65000"/>
                    <a:lumOff val="35000"/>
                  </a:schemeClr>
                </a:solidFill>
                <a:effectLst>
                  <a:outerShdw blurRad="38100" dist="38100" dir="2700000" algn="tl">
                    <a:srgbClr val="000000">
                      <a:alpha val="43137"/>
                    </a:srgbClr>
                  </a:outerShdw>
                </a:effectLst>
                <a:latin typeface="+mj-lt"/>
              </a:rPr>
              <a:t>YOU</a:t>
            </a:r>
          </a:p>
          <a:p>
            <a:pPr algn="ctr"/>
            <a:r>
              <a:rPr lang="de-DE" sz="7200" dirty="0" smtClean="0">
                <a:solidFill>
                  <a:schemeClr val="bg1">
                    <a:lumMod val="65000"/>
                    <a:lumOff val="35000"/>
                  </a:schemeClr>
                </a:solidFill>
                <a:effectLst>
                  <a:outerShdw blurRad="38100" dist="38100" dir="2700000" algn="tl">
                    <a:srgbClr val="000000">
                      <a:alpha val="43137"/>
                    </a:srgbClr>
                  </a:outerShdw>
                </a:effectLst>
                <a:latin typeface="+mj-lt"/>
              </a:rPr>
              <a:t>FOR </a:t>
            </a:r>
          </a:p>
          <a:p>
            <a:pPr algn="ctr"/>
            <a:r>
              <a:rPr lang="de-DE" sz="7200" dirty="0" smtClean="0">
                <a:solidFill>
                  <a:schemeClr val="bg1">
                    <a:lumMod val="65000"/>
                    <a:lumOff val="35000"/>
                  </a:schemeClr>
                </a:solidFill>
                <a:effectLst>
                  <a:outerShdw blurRad="38100" dist="38100" dir="2700000" algn="tl">
                    <a:srgbClr val="000000">
                      <a:alpha val="43137"/>
                    </a:srgbClr>
                  </a:outerShdw>
                </a:effectLst>
                <a:latin typeface="+mj-lt"/>
              </a:rPr>
              <a:t>ATTENTION</a:t>
            </a:r>
            <a:endParaRPr lang="en-GB" sz="7200" dirty="0">
              <a:solidFill>
                <a:schemeClr val="bg1">
                  <a:lumMod val="65000"/>
                  <a:lumOff val="35000"/>
                </a:schemeClr>
              </a:solidFill>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9579346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0"/>
            <a:ext cx="5472608" cy="1143000"/>
          </a:xfrm>
        </p:spPr>
        <p:txBody>
          <a:bodyPr>
            <a:normAutofit/>
          </a:bodyPr>
          <a:lstStyle/>
          <a:p>
            <a:r>
              <a:rPr lang="en-GB" b="1"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CONTENT</a:t>
            </a:r>
            <a:endParaRPr lang="en-GB"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a:xfrm>
            <a:off x="467544" y="1556792"/>
            <a:ext cx="8147248" cy="5040560"/>
          </a:xfrm>
        </p:spPr>
        <p:txBody>
          <a:bodyPr>
            <a:noAutofit/>
          </a:bodyPr>
          <a:lstStyle/>
          <a:p>
            <a:pPr marL="0" indent="0" algn="just">
              <a:lnSpc>
                <a:spcPct val="150000"/>
              </a:lnSpc>
              <a:spcBef>
                <a:spcPts val="0"/>
              </a:spcBef>
              <a:buNone/>
            </a:pPr>
            <a:r>
              <a:rPr lang="en-GB" b="1" dirty="0"/>
              <a:t>I. What to study?</a:t>
            </a:r>
          </a:p>
          <a:p>
            <a:pPr marL="0" indent="0" algn="just">
              <a:lnSpc>
                <a:spcPct val="150000"/>
              </a:lnSpc>
              <a:spcBef>
                <a:spcPts val="0"/>
              </a:spcBef>
              <a:buNone/>
            </a:pPr>
            <a:r>
              <a:rPr lang="en-GB" b="1" dirty="0"/>
              <a:t>II. How to gain practical experience in the process of training?</a:t>
            </a:r>
          </a:p>
          <a:p>
            <a:pPr marL="0" indent="0" algn="just">
              <a:lnSpc>
                <a:spcPct val="150000"/>
              </a:lnSpc>
              <a:spcBef>
                <a:spcPts val="0"/>
              </a:spcBef>
              <a:buNone/>
            </a:pPr>
            <a:r>
              <a:rPr lang="en-GB" b="1" dirty="0"/>
              <a:t>III. How to solve the problem of employment in senior courses?</a:t>
            </a:r>
          </a:p>
          <a:p>
            <a:pPr marL="0" indent="0" algn="just">
              <a:lnSpc>
                <a:spcPct val="150000"/>
              </a:lnSpc>
              <a:spcBef>
                <a:spcPts val="0"/>
              </a:spcBef>
              <a:buNone/>
            </a:pPr>
            <a:r>
              <a:rPr lang="en-GB" b="1" dirty="0"/>
              <a:t>IV. What does the employer get out of hiring a student?</a:t>
            </a:r>
            <a:endParaRPr lang="en-GB" b="1" dirty="0"/>
          </a:p>
        </p:txBody>
      </p:sp>
    </p:spTree>
    <p:extLst>
      <p:ext uri="{BB962C8B-B14F-4D97-AF65-F5344CB8AC3E}">
        <p14:creationId xmlns:p14="http://schemas.microsoft.com/office/powerpoint/2010/main" val="1283215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0"/>
            <a:ext cx="5832648" cy="1143000"/>
          </a:xfrm>
        </p:spPr>
        <p:txBody>
          <a:bodyPr>
            <a:normAutofit/>
          </a:bodyPr>
          <a:lstStyle/>
          <a:p>
            <a:r>
              <a:rPr lang="en-GB" b="1"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3100"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 What to study?</a:t>
            </a:r>
            <a:endParaRPr lang="en-GB" sz="3100"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pic>
        <p:nvPicPr>
          <p:cNvPr id="5" name="Bild 1" descr="http://armczech.org/wp-content/uploads/2018/01/education.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950" y="2160767"/>
            <a:ext cx="8578850" cy="3803290"/>
          </a:xfrm>
          <a:prstGeom prst="rect">
            <a:avLst/>
          </a:prstGeom>
          <a:noFill/>
          <a:ln>
            <a:noFill/>
          </a:ln>
        </p:spPr>
      </p:pic>
    </p:spTree>
    <p:extLst>
      <p:ext uri="{BB962C8B-B14F-4D97-AF65-F5344CB8AC3E}">
        <p14:creationId xmlns:p14="http://schemas.microsoft.com/office/powerpoint/2010/main" val="3818930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3808" y="7430"/>
            <a:ext cx="5472608" cy="1143000"/>
          </a:xfrm>
        </p:spPr>
        <p:txBody>
          <a:bodyPr>
            <a:normAutofit/>
          </a:bodyPr>
          <a:lstStyle/>
          <a:p>
            <a:pPr algn="l"/>
            <a:r>
              <a:rPr lang="en-GB" sz="2800"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 What to study?</a:t>
            </a:r>
            <a:endParaRPr lang="en-GB" sz="2800" b="1"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a:xfrm>
            <a:off x="179512" y="1340768"/>
            <a:ext cx="8784976" cy="4525963"/>
          </a:xfrm>
        </p:spPr>
        <p:txBody>
          <a:bodyPr>
            <a:noAutofit/>
          </a:bodyPr>
          <a:lstStyle/>
          <a:p>
            <a:pPr marL="0" indent="0" algn="just">
              <a:buNone/>
            </a:pPr>
            <a:r>
              <a:rPr lang="en-GB" sz="2800" dirty="0"/>
              <a:t>This question can be answered in today's conditions – what/ where you want to go. For some, this problem has been solved, but the main thing remains - the correctness of the choice. The emergence of this question is connected with the lack of professional orientation of applicants - young people, choosing a university, do not quite clearly understand where they can apply their knowledge in the future.</a:t>
            </a:r>
            <a:endParaRPr lang="en-US" sz="2800" dirty="0" smtClean="0"/>
          </a:p>
        </p:txBody>
      </p:sp>
    </p:spTree>
    <p:extLst>
      <p:ext uri="{BB962C8B-B14F-4D97-AF65-F5344CB8AC3E}">
        <p14:creationId xmlns:p14="http://schemas.microsoft.com/office/powerpoint/2010/main" val="510937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256"/>
            <a:ext cx="8229600" cy="1143000"/>
          </a:xfrm>
        </p:spPr>
        <p:txBody>
          <a:bodyPr>
            <a:normAutofit/>
          </a:bodyPr>
          <a:lstStyle/>
          <a:p>
            <a:r>
              <a:rPr lang="en-GB" dirty="0" smtClean="0">
                <a:solidFill>
                  <a:schemeClr val="bg1">
                    <a:lumMod val="95000"/>
                  </a:schemeClr>
                </a:solidFill>
                <a:effectLst>
                  <a:outerShdw blurRad="38100" dist="38100" dir="2700000" algn="tl">
                    <a:srgbClr val="000000">
                      <a:alpha val="43137"/>
                    </a:srgbClr>
                  </a:outerShdw>
                </a:effectLst>
              </a:rPr>
              <a:t>            </a:t>
            </a:r>
            <a:r>
              <a:rPr lang="en-GB" sz="3100" b="1" dirty="0">
                <a:solidFill>
                  <a:schemeClr val="bg1">
                    <a:lumMod val="95000"/>
                  </a:schemeClr>
                </a:solidFill>
                <a:effectLst>
                  <a:outerShdw blurRad="38100" dist="38100" dir="2700000" algn="tl">
                    <a:srgbClr val="000000">
                      <a:alpha val="43137"/>
                    </a:srgbClr>
                  </a:outerShdw>
                </a:effectLst>
              </a:rPr>
              <a:t>I. What to study?</a:t>
            </a:r>
            <a:endParaRPr lang="en-US" dirty="0">
              <a:solidFill>
                <a:schemeClr val="bg1">
                  <a:lumMod val="9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484784"/>
            <a:ext cx="8507288" cy="4968552"/>
          </a:xfrm>
        </p:spPr>
        <p:txBody>
          <a:bodyPr>
            <a:noAutofit/>
          </a:bodyPr>
          <a:lstStyle/>
          <a:p>
            <a:pPr marL="0" indent="0">
              <a:spcBef>
                <a:spcPts val="0"/>
              </a:spcBef>
              <a:buNone/>
            </a:pPr>
            <a:r>
              <a:rPr lang="en-GB" sz="2400" dirty="0"/>
              <a:t>Choosing between a specialized university (e.g. a business profile) and a university. Universities are characterized by academic knowledge; graduates of their economic faculties are good in the international economy, and it is not difficult for them to analyze long-term trends in the world economy. While a graduate of a profiled university should be well aware of the trends in the development of the industry, and his/ her education is already of a specialized nature, which may slightly limit the possibility of finding a job in other industries. However, this does not mean that university graduates cannot work in industry, and specialists from profiled universities cannot work in the banking sector. Of course, it should be decided by the entrants themselves.</a:t>
            </a:r>
            <a:endParaRPr lang="en-US" sz="2400" dirty="0" smtClean="0"/>
          </a:p>
          <a:p>
            <a:endParaRPr lang="en-US" sz="2800"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07504" y="-18256"/>
            <a:ext cx="8229600" cy="1143000"/>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GB" sz="3000" dirty="0" smtClean="0">
              <a:solidFill>
                <a:schemeClr val="bg1">
                  <a:lumMod val="95000"/>
                </a:schemeClr>
              </a:solidFill>
              <a:effectLst>
                <a:outerShdw blurRad="38100" dist="38100" dir="2700000" algn="tl">
                  <a:srgbClr val="000000">
                    <a:alpha val="43137"/>
                  </a:srgbClr>
                </a:outerShdw>
              </a:effectLst>
            </a:endParaRPr>
          </a:p>
          <a:p>
            <a:r>
              <a:rPr lang="en-GB" sz="3000" dirty="0">
                <a:solidFill>
                  <a:schemeClr val="bg1">
                    <a:lumMod val="95000"/>
                  </a:schemeClr>
                </a:solidFill>
                <a:effectLst>
                  <a:outerShdw blurRad="38100" dist="38100" dir="2700000" algn="tl">
                    <a:srgbClr val="000000">
                      <a:alpha val="43137"/>
                    </a:srgbClr>
                  </a:outerShdw>
                </a:effectLst>
              </a:rPr>
              <a:t> </a:t>
            </a:r>
            <a:r>
              <a:rPr lang="en-GB" sz="3000" dirty="0" smtClean="0">
                <a:solidFill>
                  <a:schemeClr val="bg1">
                    <a:lumMod val="95000"/>
                  </a:schemeClr>
                </a:solidFill>
                <a:effectLst>
                  <a:outerShdw blurRad="38100" dist="38100" dir="2700000" algn="tl">
                    <a:srgbClr val="000000">
                      <a:alpha val="43137"/>
                    </a:srgbClr>
                  </a:outerShdw>
                </a:effectLst>
              </a:rPr>
              <a:t>                  </a:t>
            </a:r>
            <a:r>
              <a:rPr lang="en-GB" sz="3100" b="1" dirty="0">
                <a:solidFill>
                  <a:schemeClr val="bg1">
                    <a:lumMod val="95000"/>
                  </a:schemeClr>
                </a:solidFill>
                <a:effectLst>
                  <a:outerShdw blurRad="38100" dist="38100" dir="2700000" algn="tl">
                    <a:srgbClr val="000000">
                      <a:alpha val="43137"/>
                    </a:srgbClr>
                  </a:outerShdw>
                </a:effectLst>
              </a:rPr>
              <a:t>II. How to gain practical </a:t>
            </a:r>
            <a:endParaRPr lang="en-GB" sz="3100" b="1" dirty="0" smtClean="0">
              <a:solidFill>
                <a:schemeClr val="bg1">
                  <a:lumMod val="95000"/>
                </a:schemeClr>
              </a:solidFill>
              <a:effectLst>
                <a:outerShdw blurRad="38100" dist="38100" dir="2700000" algn="tl">
                  <a:srgbClr val="000000">
                    <a:alpha val="43137"/>
                  </a:srgbClr>
                </a:outerShdw>
              </a:effectLst>
            </a:endParaRPr>
          </a:p>
          <a:p>
            <a:r>
              <a:rPr lang="en-GB" sz="3100" b="1" dirty="0" smtClean="0">
                <a:solidFill>
                  <a:schemeClr val="bg1">
                    <a:lumMod val="95000"/>
                  </a:schemeClr>
                </a:solidFill>
                <a:effectLst>
                  <a:outerShdw blurRad="38100" dist="38100" dir="2700000" algn="tl">
                    <a:srgbClr val="000000">
                      <a:alpha val="43137"/>
                    </a:srgbClr>
                  </a:outerShdw>
                </a:effectLst>
              </a:rPr>
              <a:t>experience </a:t>
            </a:r>
            <a:r>
              <a:rPr lang="en-GB" sz="3100" b="1" dirty="0">
                <a:solidFill>
                  <a:schemeClr val="bg1">
                    <a:lumMod val="95000"/>
                  </a:schemeClr>
                </a:solidFill>
                <a:effectLst>
                  <a:outerShdw blurRad="38100" dist="38100" dir="2700000" algn="tl">
                    <a:srgbClr val="000000">
                      <a:alpha val="43137"/>
                    </a:srgbClr>
                  </a:outerShdw>
                </a:effectLst>
              </a:rPr>
              <a:t>in the process of training?</a:t>
            </a:r>
            <a:r>
              <a:rPr lang="en-US" sz="3100" dirty="0" smtClean="0">
                <a:solidFill>
                  <a:schemeClr val="bg1">
                    <a:lumMod val="95000"/>
                  </a:schemeClr>
                </a:solidFill>
                <a:effectLst>
                  <a:outerShdw blurRad="38100" dist="38100" dir="2700000" algn="tl">
                    <a:srgbClr val="000000">
                      <a:alpha val="43137"/>
                    </a:srgbClr>
                  </a:outerShdw>
                </a:effectLst>
              </a:rPr>
              <a:t> </a:t>
            </a:r>
            <a:endParaRPr lang="en-US" sz="3100" dirty="0">
              <a:solidFill>
                <a:schemeClr val="bg1">
                  <a:lumMod val="95000"/>
                </a:schemeClr>
              </a:solidFill>
              <a:effectLst>
                <a:outerShdw blurRad="38100" dist="38100" dir="2700000" algn="tl">
                  <a:srgbClr val="000000">
                    <a:alpha val="43137"/>
                  </a:srgbClr>
                </a:outerShdw>
              </a:effectLst>
            </a:endParaRPr>
          </a:p>
        </p:txBody>
      </p:sp>
      <p:pic>
        <p:nvPicPr>
          <p:cNvPr id="6" name="Bild 2" descr="http://www.support.com.tr/wp-content/uploads/2016/08/Business_Process_Management.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31641" y="1772816"/>
            <a:ext cx="4986032" cy="3543014"/>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3055" y="-2677"/>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II. How to gain practical </a:t>
            </a:r>
          </a:p>
          <a:p>
            <a:r>
              <a:rPr lang="en-GB" sz="2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experience in the process of training?</a:t>
            </a:r>
            <a:endParaRPr lang="en-GB" sz="2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2" name="Rechteck 1"/>
          <p:cNvSpPr/>
          <p:nvPr/>
        </p:nvSpPr>
        <p:spPr>
          <a:xfrm>
            <a:off x="683568" y="1700808"/>
            <a:ext cx="8136904" cy="4524315"/>
          </a:xfrm>
          <a:prstGeom prst="rect">
            <a:avLst/>
          </a:prstGeom>
        </p:spPr>
        <p:txBody>
          <a:bodyPr wrap="square">
            <a:spAutoFit/>
          </a:bodyPr>
          <a:lstStyle/>
          <a:p>
            <a:r>
              <a:rPr lang="en-GB" sz="2400" dirty="0"/>
              <a:t>In order to realize their potential in the postgraduate life, current students need to build their careers already in their first years.</a:t>
            </a:r>
          </a:p>
          <a:p>
            <a:r>
              <a:rPr lang="en-GB" sz="2400" dirty="0"/>
              <a:t>Among the requirements for young professionals are not only theoretical knowledge, but also the ability to innovate, expand the scope of activities, and be ready for continuous self-study. the increased demands are made by employers on management personnel: knowledge of new technologies, the ability to use complex decision-making procedures, willingness to take risks, communication skills, a high degree of flexibility, the ability to work with different motivation systems, the knowledge of people to choose employees, and the ability to manage people.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520" y="260648"/>
            <a:ext cx="8229600" cy="1143000"/>
          </a:xfrm>
        </p:spPr>
        <p:txBody>
          <a:bodyPr>
            <a:normAutofit fontScale="90000"/>
          </a:body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III. How to solve the </a:t>
            </a:r>
            <a:r>
              <a:rPr lang="en-GB" sz="27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GB" sz="27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r>
              <a:rPr lang="en-GB" sz="27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problem </a:t>
            </a:r>
            <a: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of employment in senior courses?</a:t>
            </a:r>
            <a:r>
              <a:rPr lang="en-US" sz="27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US"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US"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pic>
        <p:nvPicPr>
          <p:cNvPr id="4" name="Bild 1" descr="https://expatinformer.com/wp-content/uploads/2019/02/internship.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3648" y="2097087"/>
            <a:ext cx="5166379" cy="3492153"/>
          </a:xfrm>
          <a:prstGeom prst="rect">
            <a:avLst/>
          </a:prstGeom>
          <a:noFill/>
          <a:ln>
            <a:noFill/>
          </a:ln>
        </p:spPr>
      </p:pic>
    </p:spTree>
    <p:extLst>
      <p:ext uri="{BB962C8B-B14F-4D97-AF65-F5344CB8AC3E}">
        <p14:creationId xmlns:p14="http://schemas.microsoft.com/office/powerpoint/2010/main" val="12862474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29600" cy="1143000"/>
          </a:xfrm>
        </p:spPr>
        <p:txBody>
          <a:bodyPr>
            <a:normAutofit fontScale="90000"/>
          </a:bodyPr>
          <a:lstStyle/>
          <a:p>
            <a:r>
              <a:rPr lang="en-US"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III. How to solve the </a:t>
            </a:r>
            <a:b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r>
              <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problem of employment in senior courses? </a:t>
            </a:r>
            <a:r>
              <a:rPr lang="en-US"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r>
            <a:br>
              <a:rPr lang="en-US"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sz="27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Rechteck 2"/>
          <p:cNvSpPr/>
          <p:nvPr/>
        </p:nvSpPr>
        <p:spPr>
          <a:xfrm>
            <a:off x="827584" y="1720840"/>
            <a:ext cx="7920880" cy="4832092"/>
          </a:xfrm>
          <a:prstGeom prst="rect">
            <a:avLst/>
          </a:prstGeom>
        </p:spPr>
        <p:txBody>
          <a:bodyPr wrap="square">
            <a:spAutoFit/>
          </a:bodyPr>
          <a:lstStyle/>
          <a:p>
            <a:r>
              <a:rPr lang="en-GB" sz="2800" dirty="0"/>
              <a:t>There are several ways to address this issue: </a:t>
            </a:r>
          </a:p>
          <a:p>
            <a:r>
              <a:rPr lang="en-GB" sz="2800" dirty="0"/>
              <a:t>The first is the independent job search.</a:t>
            </a:r>
          </a:p>
          <a:p>
            <a:r>
              <a:rPr lang="en-GB" sz="2800" dirty="0"/>
              <a:t>The second way students can do this is by contacting the university's Career office or agencies that run special graduate employment programs.</a:t>
            </a:r>
          </a:p>
          <a:p>
            <a:r>
              <a:rPr lang="en-GB" sz="2800" dirty="0"/>
              <a:t>The third option for student applicants is job fairs or career days.</a:t>
            </a:r>
          </a:p>
          <a:p>
            <a:r>
              <a:rPr lang="en-GB" sz="2800" dirty="0"/>
              <a:t>The fourth - personal connections and business contacts, as well as employment through friends and acquaintances who can recommend a student to a potential employer.</a:t>
            </a:r>
          </a:p>
        </p:txBody>
      </p:sp>
    </p:spTree>
    <p:extLst>
      <p:ext uri="{BB962C8B-B14F-4D97-AF65-F5344CB8AC3E}">
        <p14:creationId xmlns:p14="http://schemas.microsoft.com/office/powerpoint/2010/main" val="37384528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6BF5138-7B4D-43A9-B2E8-6641B3609129}"/>
</file>

<file path=customXml/itemProps2.xml><?xml version="1.0" encoding="utf-8"?>
<ds:datastoreItem xmlns:ds="http://schemas.openxmlformats.org/officeDocument/2006/customXml" ds:itemID="{2E822797-9A8E-411F-B34E-0C3BACEFBF74}"/>
</file>

<file path=customXml/itemProps3.xml><?xml version="1.0" encoding="utf-8"?>
<ds:datastoreItem xmlns:ds="http://schemas.openxmlformats.org/officeDocument/2006/customXml" ds:itemID="{335634F3-BC7F-4BAD-BF5D-E6C0BC0C1ADB}"/>
</file>

<file path=docProps/app.xml><?xml version="1.0" encoding="utf-8"?>
<Properties xmlns="http://schemas.openxmlformats.org/officeDocument/2006/extended-properties" xmlns:vt="http://schemas.openxmlformats.org/officeDocument/2006/docPropsVTypes">
  <TotalTime>0</TotalTime>
  <Words>776</Words>
  <Application>Microsoft Office PowerPoint</Application>
  <PresentationFormat>Bildschirmpräsentation (4:3)</PresentationFormat>
  <Paragraphs>60</Paragraphs>
  <Slides>13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Arial</vt:lpstr>
      <vt:lpstr>Calibri</vt:lpstr>
      <vt:lpstr>Times New Roman</vt:lpstr>
      <vt:lpstr>Office Theme</vt:lpstr>
      <vt:lpstr>PowerPoint-Präsentation</vt:lpstr>
      <vt:lpstr>   CONTENT</vt:lpstr>
      <vt:lpstr>          I. What to study?</vt:lpstr>
      <vt:lpstr>I. What to study?</vt:lpstr>
      <vt:lpstr>            I. What to study?</vt:lpstr>
      <vt:lpstr>PowerPoint-Präsentation</vt:lpstr>
      <vt:lpstr>PowerPoint-Präsentation</vt:lpstr>
      <vt:lpstr>   III. How to solve the  problem of employment in senior courses?  </vt:lpstr>
      <vt:lpstr>   III. How to solve the  problem of employment in senior courses?  </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Ghena Barakat</dc:creator>
  <cp:lastModifiedBy>Oleg</cp:lastModifiedBy>
  <cp:revision>82</cp:revision>
  <dcterms:created xsi:type="dcterms:W3CDTF">2018-12-16T22:52:52Z</dcterms:created>
  <dcterms:modified xsi:type="dcterms:W3CDTF">2019-10-04T22:06:12Z</dcterms:modified>
</cp:coreProperties>
</file>